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ABD25ED-016C-470F-B932-6DE96195433D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F9635B-B1EA-4695-A7FD-74D75B6E904F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D25ED-016C-470F-B932-6DE96195433D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9635B-B1EA-4695-A7FD-74D75B6E90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D25ED-016C-470F-B932-6DE96195433D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6F9635B-B1EA-4695-A7FD-74D75B6E90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D25ED-016C-470F-B932-6DE96195433D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9635B-B1EA-4695-A7FD-74D75B6E904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BD25ED-016C-470F-B932-6DE96195433D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6F9635B-B1EA-4695-A7FD-74D75B6E904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D25ED-016C-470F-B932-6DE96195433D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9635B-B1EA-4695-A7FD-74D75B6E904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D25ED-016C-470F-B932-6DE96195433D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9635B-B1EA-4695-A7FD-74D75B6E904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D25ED-016C-470F-B932-6DE96195433D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9635B-B1EA-4695-A7FD-74D75B6E904F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D25ED-016C-470F-B932-6DE96195433D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9635B-B1EA-4695-A7FD-74D75B6E90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D25ED-016C-470F-B932-6DE96195433D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F9635B-B1EA-4695-A7FD-74D75B6E904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D25ED-016C-470F-B932-6DE96195433D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9635B-B1EA-4695-A7FD-74D75B6E904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6ABD25ED-016C-470F-B932-6DE96195433D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E6F9635B-B1EA-4695-A7FD-74D75B6E904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mtClean="0"/>
              <a:t>»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Охрана труда и роль профсоюзной организации в этом вопросе»</a:t>
            </a:r>
            <a:br>
              <a:rPr lang="ru-RU" dirty="0"/>
            </a:b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6517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dirty="0" smtClean="0"/>
              <a:t>      </a:t>
            </a:r>
            <a:r>
              <a:rPr lang="ru-RU" sz="4000" dirty="0" smtClean="0"/>
              <a:t>Законодательство </a:t>
            </a:r>
            <a:r>
              <a:rPr lang="ru-RU" sz="4000" dirty="0"/>
              <a:t>об охране труда содержит не только обязанности работодателя по обеспечению здоровых и безопасных условий труда, но и обязанности работника по соблюдению требований охраны труда в процессе трудовой деятельности.</a:t>
            </a:r>
          </a:p>
          <a:p>
            <a:pPr marL="45720" indent="0">
              <a:buNone/>
            </a:pP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979313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/>
              <a:t> соблюдать </a:t>
            </a:r>
            <a:r>
              <a:rPr lang="ru-RU" sz="2800" b="1" i="1" dirty="0"/>
              <a:t>требования охраны труда, установленные законами и иными нормативными правовыми актами, а также правилами и инструкциями по охране труда;</a:t>
            </a:r>
          </a:p>
          <a:p>
            <a:r>
              <a:rPr lang="ru-RU" sz="2800" b="1" i="1" dirty="0" smtClean="0"/>
              <a:t> немедленно </a:t>
            </a:r>
            <a:r>
              <a:rPr lang="ru-RU" sz="2800" b="1" i="1" dirty="0"/>
              <a:t>извещать своего руководителя о любой ситуации, угрожающей жизни работников и учащихся;</a:t>
            </a:r>
          </a:p>
          <a:p>
            <a:r>
              <a:rPr lang="ru-RU" sz="2800" b="1" i="1" dirty="0" smtClean="0"/>
              <a:t> проходить </a:t>
            </a:r>
            <a:r>
              <a:rPr lang="ru-RU" sz="2800" b="1" i="1" dirty="0"/>
              <a:t>обязательные медицинские осмотры.</a:t>
            </a:r>
          </a:p>
          <a:p>
            <a:pPr marL="45720" indent="0">
              <a:buNone/>
            </a:pPr>
            <a:endParaRPr lang="ru-RU" sz="28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800" b="1" i="1" dirty="0" smtClean="0"/>
              <a:t>В </a:t>
            </a:r>
            <a:r>
              <a:rPr lang="ru-RU" sz="2800" b="1" i="1" dirty="0"/>
              <a:t>соответствии со статьей 214 Трудового кодекса РФ работник обязан: </a:t>
            </a:r>
            <a:br>
              <a:rPr lang="ru-RU" sz="2800" b="1" i="1" dirty="0"/>
            </a:br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412391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dirty="0" smtClean="0"/>
              <a:t>     Отдел </a:t>
            </a:r>
            <a:r>
              <a:rPr lang="ru-RU" sz="3200" dirty="0"/>
              <a:t>безопасности и охраны труда Федерального агентства по образованию ежегодно проводит анализ причин производственного травматизма в системе образования. Ежегодно при выполнении трудовых обязанностей только в системе образования получают травмы в среднем от 3 до 4 тысяч человек, из них 80-100 человек со смертельным исходом.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«</a:t>
            </a:r>
            <a:r>
              <a:rPr lang="ru-RU" b="1" i="1" dirty="0"/>
              <a:t>О состоянии охраны труда в системе образования».</a:t>
            </a:r>
            <a:br>
              <a:rPr lang="ru-RU" b="1" i="1" dirty="0"/>
            </a:b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911896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dirty="0" smtClean="0"/>
              <a:t>    </a:t>
            </a:r>
            <a:r>
              <a:rPr lang="ru-RU" sz="4000" dirty="0" smtClean="0"/>
              <a:t>Ещё </a:t>
            </a:r>
            <a:r>
              <a:rPr lang="ru-RU" sz="4000" dirty="0"/>
              <a:t>более тревожным сложилось положение с охраной жизни и здоровья учащихся и студентов. </a:t>
            </a:r>
            <a:r>
              <a:rPr lang="ru-RU" sz="4000" b="1" i="1" dirty="0"/>
              <a:t>Около 14 тысяч </a:t>
            </a:r>
            <a:r>
              <a:rPr lang="ru-RU" sz="4000" dirty="0"/>
              <a:t>обучающихся ежегодно </a:t>
            </a:r>
            <a:r>
              <a:rPr lang="ru-RU" sz="4000" b="1" i="1" dirty="0"/>
              <a:t>получают травмы</a:t>
            </a:r>
            <a:r>
              <a:rPr lang="ru-RU" sz="4000" dirty="0"/>
              <a:t> во время учебно-воспитательного процесса.</a:t>
            </a:r>
          </a:p>
          <a:p>
            <a:pPr marL="45720" indent="0">
              <a:buNone/>
            </a:pP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i="1" dirty="0" smtClean="0"/>
              <a:t>ВНИМАНИЕ!</a:t>
            </a:r>
            <a:endParaRPr lang="ru-RU" sz="5400" b="1" i="1" dirty="0"/>
          </a:p>
        </p:txBody>
      </p:sp>
    </p:spTree>
    <p:extLst>
      <p:ext uri="{BB962C8B-B14F-4D97-AF65-F5344CB8AC3E}">
        <p14:creationId xmlns:p14="http://schemas.microsoft.com/office/powerpoint/2010/main" val="2598208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dirty="0" smtClean="0"/>
              <a:t>     Расследование </a:t>
            </a:r>
            <a:r>
              <a:rPr lang="ru-RU" sz="3200" dirty="0"/>
              <a:t>причин показывает, что в последние годы </a:t>
            </a:r>
            <a:r>
              <a:rPr lang="ru-RU" sz="3200" b="1" i="1" dirty="0"/>
              <a:t>резко ослабили внимание </a:t>
            </a:r>
            <a:r>
              <a:rPr lang="ru-RU" sz="3200" dirty="0"/>
              <a:t>к обеспечению сохранения жизни и здоровья, обучающихся и работающих в образовательных учреждениях.</a:t>
            </a:r>
          </a:p>
          <a:p>
            <a:pPr marL="45720" indent="0">
              <a:buNone/>
            </a:pPr>
            <a:r>
              <a:rPr lang="ru-RU" sz="3200" dirty="0" smtClean="0"/>
              <a:t>     За </a:t>
            </a:r>
            <a:r>
              <a:rPr lang="ru-RU" sz="3200" dirty="0"/>
              <a:t>последние годы большинство производственных травм происходят, по одним и тем же причинам.</a:t>
            </a:r>
          </a:p>
          <a:p>
            <a:pPr marL="4572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73331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r>
              <a:rPr lang="ru-RU" sz="4000" b="1" i="1" dirty="0"/>
              <a:t> </a:t>
            </a:r>
            <a:r>
              <a:rPr lang="ru-RU" sz="4000" b="1" i="1" dirty="0" smtClean="0"/>
              <a:t>    </a:t>
            </a:r>
            <a:r>
              <a:rPr lang="ru-RU" sz="4600" b="1" i="1" dirty="0" smtClean="0"/>
              <a:t>Среди </a:t>
            </a:r>
            <a:r>
              <a:rPr lang="ru-RU" sz="4600" b="1" i="1" dirty="0"/>
              <a:t>них: </a:t>
            </a:r>
            <a:r>
              <a:rPr lang="ru-RU" sz="4600" dirty="0"/>
              <a:t>нарушение правил и инструкций по охране труда, правил дорожного движения, трудовой и производственной дисциплины, что нередко является пренебрежением выполнения требований охраны труда</a:t>
            </a:r>
            <a:r>
              <a:rPr lang="ru-RU" sz="4600" dirty="0" smtClean="0"/>
              <a:t>.</a:t>
            </a:r>
            <a:r>
              <a:rPr lang="ru-RU" sz="4600" dirty="0"/>
              <a:t> Вся жизнь человека наполнена трудом.</a:t>
            </a:r>
          </a:p>
          <a:p>
            <a:pPr marL="45720" indent="0">
              <a:buNone/>
            </a:pPr>
            <a:r>
              <a:rPr lang="ru-RU" sz="4600" dirty="0" smtClean="0"/>
              <a:t>    На </a:t>
            </a:r>
            <a:r>
              <a:rPr lang="ru-RU" sz="4600" dirty="0"/>
              <a:t>свете </a:t>
            </a:r>
            <a:r>
              <a:rPr lang="ru-RU" sz="4600" dirty="0" smtClean="0"/>
              <a:t>всё </a:t>
            </a:r>
            <a:r>
              <a:rPr lang="ru-RU" sz="4600" dirty="0"/>
              <a:t>добывается трудом. Даже маленькую рыбку из пруда не вытащишь без труда.</a:t>
            </a:r>
          </a:p>
          <a:p>
            <a:pPr marL="45720" indent="0">
              <a:buNone/>
            </a:pPr>
            <a:endParaRPr lang="ru-RU" sz="4000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25320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i="1" dirty="0" smtClean="0"/>
              <a:t> </a:t>
            </a:r>
            <a:r>
              <a:rPr lang="ru-RU" sz="4000" b="1" i="1" dirty="0"/>
              <a:t>Будешь трудиться, будешь кормиться.</a:t>
            </a:r>
          </a:p>
          <a:p>
            <a:r>
              <a:rPr lang="ru-RU" sz="4000" b="1" i="1" dirty="0" smtClean="0"/>
              <a:t> </a:t>
            </a:r>
            <a:r>
              <a:rPr lang="ru-RU" sz="4000" b="1" i="1" dirty="0"/>
              <a:t>Все надоедает, кроме работы.</a:t>
            </a:r>
          </a:p>
          <a:p>
            <a:r>
              <a:rPr lang="ru-RU" sz="4000" b="1" i="1" dirty="0" smtClean="0"/>
              <a:t> </a:t>
            </a:r>
            <a:r>
              <a:rPr lang="ru-RU" sz="4000" b="1" i="1" dirty="0"/>
              <a:t>Дело мастера боится.</a:t>
            </a:r>
          </a:p>
          <a:p>
            <a:r>
              <a:rPr lang="ru-RU" sz="4000" b="1" i="1" dirty="0" smtClean="0"/>
              <a:t> </a:t>
            </a:r>
            <a:r>
              <a:rPr lang="ru-RU" sz="4000" b="1" i="1" dirty="0"/>
              <a:t>Каков мастер, такова и работа.</a:t>
            </a:r>
          </a:p>
          <a:p>
            <a:r>
              <a:rPr lang="ru-RU" sz="4000" b="1" i="1" dirty="0" smtClean="0"/>
              <a:t> </a:t>
            </a:r>
            <a:r>
              <a:rPr lang="ru-RU" sz="4000" b="1" i="1" dirty="0"/>
              <a:t>Труд кормит, а лень портит</a:t>
            </a:r>
            <a:r>
              <a:rPr lang="ru-RU" sz="4000" b="1" i="1" dirty="0" smtClean="0"/>
              <a:t>.</a:t>
            </a:r>
            <a:endParaRPr lang="ru-RU" sz="40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i="1" dirty="0"/>
              <a:t>Послушайте пословицы:</a:t>
            </a:r>
          </a:p>
        </p:txBody>
      </p:sp>
    </p:spTree>
    <p:extLst>
      <p:ext uri="{BB962C8B-B14F-4D97-AF65-F5344CB8AC3E}">
        <p14:creationId xmlns:p14="http://schemas.microsoft.com/office/powerpoint/2010/main" val="281751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 </a:t>
            </a:r>
            <a:r>
              <a:rPr lang="ru-RU" sz="4400" b="1" i="1" dirty="0" smtClean="0"/>
              <a:t>Глаза </a:t>
            </a:r>
            <a:r>
              <a:rPr lang="ru-RU" sz="4400" b="1" i="1" dirty="0"/>
              <a:t>страшатся, а руки делают.</a:t>
            </a:r>
          </a:p>
          <a:p>
            <a:r>
              <a:rPr lang="ru-RU" sz="4400" b="1" i="1" dirty="0" smtClean="0"/>
              <a:t> </a:t>
            </a:r>
            <a:r>
              <a:rPr lang="ru-RU" sz="4400" b="1" i="1" dirty="0"/>
              <a:t>Скучен день до вечера, коли делать нечего.</a:t>
            </a:r>
          </a:p>
          <a:p>
            <a:r>
              <a:rPr lang="ru-RU" sz="4400" b="1" i="1" dirty="0" smtClean="0"/>
              <a:t> </a:t>
            </a:r>
            <a:r>
              <a:rPr lang="ru-RU" sz="4400" b="1" i="1" dirty="0"/>
              <a:t>Без труда человек не познает счастья.</a:t>
            </a:r>
          </a:p>
          <a:p>
            <a:r>
              <a:rPr lang="ru-RU" sz="4400" b="1" i="1" dirty="0" smtClean="0"/>
              <a:t> </a:t>
            </a:r>
            <a:r>
              <a:rPr lang="ru-RU" sz="4400" b="1" i="1" dirty="0"/>
              <a:t>Труд радость жизни.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i="1" dirty="0"/>
              <a:t>Послушайте пословицы: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2563150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dirty="0" smtClean="0"/>
              <a:t>    </a:t>
            </a:r>
            <a:r>
              <a:rPr lang="ru-RU" sz="6000" b="1" i="1" dirty="0" smtClean="0"/>
              <a:t>Какой </a:t>
            </a:r>
            <a:r>
              <a:rPr lang="ru-RU" sz="6000" b="1" i="1" dirty="0"/>
              <a:t>вы человек, в обществе судят по результатам труда, по отношению к труду.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i="1" dirty="0"/>
              <a:t>Вывод: </a:t>
            </a:r>
          </a:p>
        </p:txBody>
      </p:sp>
    </p:spTree>
    <p:extLst>
      <p:ext uri="{BB962C8B-B14F-4D97-AF65-F5344CB8AC3E}">
        <p14:creationId xmlns:p14="http://schemas.microsoft.com/office/powerpoint/2010/main" val="33221146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dirty="0" smtClean="0"/>
              <a:t>     </a:t>
            </a:r>
            <a:r>
              <a:rPr lang="ru-RU" sz="3600" dirty="0" smtClean="0"/>
              <a:t>Образовательное </a:t>
            </a:r>
            <a:r>
              <a:rPr lang="ru-RU" sz="3600" dirty="0"/>
              <a:t>учреждение несущее, в соответствии с Законом РФ «Об образовании» (ст. 32, пункт 3 «в»), ответственность за жизнь и здоровье обучающихся, воспитанников и работников данного учреждения во время образовательного процесса, организует работу по охране труда согласно </a:t>
            </a:r>
            <a:r>
              <a:rPr lang="ru-RU" sz="3600" dirty="0" smtClean="0"/>
              <a:t>рекомендациям.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i="1" dirty="0"/>
              <a:t>«Организация работы по охране труда в </a:t>
            </a:r>
            <a:r>
              <a:rPr lang="ru-RU" sz="4000" b="1" i="1" dirty="0" err="1" smtClean="0"/>
              <a:t>оу</a:t>
            </a:r>
            <a:r>
              <a:rPr lang="ru-RU" sz="4000" b="1" i="1" dirty="0" smtClean="0"/>
              <a:t>»</a:t>
            </a:r>
            <a:endParaRPr lang="ru-RU" sz="4000" b="1" i="1" dirty="0"/>
          </a:p>
        </p:txBody>
      </p:sp>
    </p:spTree>
    <p:extLst>
      <p:ext uri="{BB962C8B-B14F-4D97-AF65-F5344CB8AC3E}">
        <p14:creationId xmlns:p14="http://schemas.microsoft.com/office/powerpoint/2010/main" val="4025138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b="1" i="1" dirty="0" smtClean="0"/>
              <a:t>   изучение </a:t>
            </a:r>
            <a:r>
              <a:rPr lang="ru-RU" sz="4000" b="1" i="1" dirty="0"/>
              <a:t>статей Трудового кодекса РФ, связанных с защитой интересов работников школы по охране труда</a:t>
            </a:r>
            <a:r>
              <a:rPr lang="ru-RU" sz="4000" b="1" i="1" dirty="0" smtClean="0"/>
              <a:t>;</a:t>
            </a:r>
          </a:p>
          <a:p>
            <a:r>
              <a:rPr lang="ru-RU" sz="4000" b="1" i="1" dirty="0" smtClean="0"/>
              <a:t>   дать </a:t>
            </a:r>
            <a:r>
              <a:rPr lang="ru-RU" sz="4000" b="1" i="1" dirty="0"/>
              <a:t>правовые знания.</a:t>
            </a:r>
          </a:p>
          <a:p>
            <a:pPr marL="45720" indent="0">
              <a:buNone/>
            </a:pPr>
            <a:endParaRPr lang="ru-RU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i="1" dirty="0"/>
              <a:t>Цели: </a:t>
            </a:r>
          </a:p>
        </p:txBody>
      </p:sp>
    </p:spTree>
    <p:extLst>
      <p:ext uri="{BB962C8B-B14F-4D97-AF65-F5344CB8AC3E}">
        <p14:creationId xmlns:p14="http://schemas.microsoft.com/office/powerpoint/2010/main" val="16045426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2800" dirty="0" smtClean="0"/>
              <a:t>     Они могут </a:t>
            </a:r>
            <a:r>
              <a:rPr lang="ru-RU" sz="2800" dirty="0"/>
              <a:t>быть оформлены в виде отдельного документа, включены или учтены в Уставе </a:t>
            </a:r>
            <a:r>
              <a:rPr lang="ru-RU" sz="2800" dirty="0" smtClean="0"/>
              <a:t>ОУ, </a:t>
            </a:r>
            <a:r>
              <a:rPr lang="ru-RU" sz="2800" dirty="0"/>
              <a:t>Правилах внутреннего трудового распорядка, должностных обязанностях работников, приказах и других локальных актах, определяющих степень личной ответственности руководителей, административных и педагогических работников за соблюдением правил и норм охраны труда.</a:t>
            </a:r>
          </a:p>
          <a:p>
            <a:pPr marL="4572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910149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4000" dirty="0" smtClean="0"/>
              <a:t>     В </a:t>
            </a:r>
            <a:r>
              <a:rPr lang="ru-RU" sz="4000" dirty="0"/>
              <a:t>каждом образовательном учреждении должна действовать система управления охраной труда, которая бы устанавливала кто, что, когда и как должен делать, чтобы обеспечить безопасность </a:t>
            </a:r>
            <a:r>
              <a:rPr lang="ru-RU" sz="4000" dirty="0" smtClean="0"/>
              <a:t>проведения УВП.</a:t>
            </a:r>
            <a:endParaRPr lang="ru-RU" sz="4000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76671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dirty="0" smtClean="0"/>
              <a:t>      Работодатель </a:t>
            </a:r>
            <a:r>
              <a:rPr lang="ru-RU" sz="3600" dirty="0"/>
              <a:t>или другое ответственное должностное лицо, определенное Уставом образовательного учреждения, обеспечивает проведение в жизнь мероприятий по охране труда и осуществляет контроль за ведением дел и документации.</a:t>
            </a:r>
          </a:p>
          <a:p>
            <a:pPr marL="4572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251095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/>
              <a:t> Устав </a:t>
            </a:r>
            <a:r>
              <a:rPr lang="ru-RU" sz="2800" b="1" i="1" dirty="0"/>
              <a:t>образовательного учреждения;</a:t>
            </a:r>
          </a:p>
          <a:p>
            <a:r>
              <a:rPr lang="ru-RU" sz="2800" b="1" i="1" dirty="0" smtClean="0"/>
              <a:t> Коллективный </a:t>
            </a:r>
            <a:r>
              <a:rPr lang="ru-RU" sz="2800" b="1" i="1" dirty="0"/>
              <a:t>договор;</a:t>
            </a:r>
          </a:p>
          <a:p>
            <a:r>
              <a:rPr lang="ru-RU" sz="2800" b="1" i="1" dirty="0" smtClean="0"/>
              <a:t> Соглашение </a:t>
            </a:r>
            <a:r>
              <a:rPr lang="ru-RU" sz="2800" b="1" i="1" dirty="0"/>
              <a:t>по охране труда на год;</a:t>
            </a:r>
          </a:p>
          <a:p>
            <a:r>
              <a:rPr lang="ru-RU" sz="2800" b="1" i="1" dirty="0" smtClean="0"/>
              <a:t> Приказ </a:t>
            </a:r>
            <a:r>
              <a:rPr lang="ru-RU" sz="2800" b="1" i="1" dirty="0"/>
              <a:t>руководителя о системе управления охраной труда в </a:t>
            </a:r>
            <a:r>
              <a:rPr lang="ru-RU" sz="2800" b="1" i="1" dirty="0" smtClean="0"/>
              <a:t>ОУ.</a:t>
            </a:r>
            <a:endParaRPr lang="ru-RU" sz="2800" b="1" i="1" dirty="0"/>
          </a:p>
          <a:p>
            <a:r>
              <a:rPr lang="ru-RU" sz="2800" b="1" i="1" dirty="0" smtClean="0"/>
              <a:t> Приказ </a:t>
            </a:r>
            <a:r>
              <a:rPr lang="ru-RU" sz="2800" b="1" i="1" dirty="0"/>
              <a:t>о назначении ответственных за пожарной безопасностью;</a:t>
            </a:r>
          </a:p>
          <a:p>
            <a:r>
              <a:rPr lang="ru-RU" sz="2800" b="1" i="1" dirty="0" smtClean="0"/>
              <a:t> Приказ </a:t>
            </a:r>
            <a:r>
              <a:rPr lang="ru-RU" sz="2800" b="1" i="1" dirty="0"/>
              <a:t>о назначении ответственность за электрохозяйство;</a:t>
            </a:r>
          </a:p>
          <a:p>
            <a:endParaRPr lang="ru-RU" sz="28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Номенклатура </a:t>
            </a:r>
            <a:r>
              <a:rPr lang="ru-RU" b="1" i="1" dirty="0"/>
              <a:t>дел по охране труда включает:</a:t>
            </a:r>
            <a:br>
              <a:rPr lang="ru-RU" b="1" i="1" dirty="0"/>
            </a:b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41764724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b="1" i="1" dirty="0" smtClean="0"/>
              <a:t> Инструкция </a:t>
            </a:r>
            <a:r>
              <a:rPr lang="ru-RU" sz="3200" b="1" i="1" dirty="0"/>
              <a:t>о мерах пожарной безопасности;</a:t>
            </a:r>
          </a:p>
          <a:p>
            <a:r>
              <a:rPr lang="ru-RU" sz="3200" b="1" i="1" dirty="0" smtClean="0"/>
              <a:t> Акты </a:t>
            </a:r>
            <a:r>
              <a:rPr lang="ru-RU" sz="3200" b="1" i="1" dirty="0"/>
              <a:t>по всем направлениям в общеобразовательном учреждении (готовность к учебному году, прием пищеблока, несчастные случаи и т.д.);</a:t>
            </a:r>
          </a:p>
          <a:p>
            <a:r>
              <a:rPr lang="ru-RU" sz="3200" b="1" i="1" dirty="0" smtClean="0"/>
              <a:t> Протокол </a:t>
            </a:r>
            <a:r>
              <a:rPr lang="ru-RU" sz="3200" b="1" i="1" dirty="0"/>
              <a:t>собрания трудового коллектива</a:t>
            </a:r>
            <a:r>
              <a:rPr lang="ru-RU" sz="3200" b="1" i="1" dirty="0" smtClean="0"/>
              <a:t>;</a:t>
            </a:r>
            <a:endParaRPr lang="ru-RU" sz="32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Номенклатура </a:t>
            </a:r>
            <a:r>
              <a:rPr lang="ru-RU" b="1" i="1" dirty="0"/>
              <a:t>дел по охране труда включает:</a:t>
            </a:r>
            <a:br>
              <a:rPr lang="ru-RU" b="1" i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53221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i="1" dirty="0" smtClean="0"/>
              <a:t> Протоколы </a:t>
            </a:r>
            <a:r>
              <a:rPr lang="ru-RU" sz="3600" b="1" i="1" dirty="0"/>
              <a:t>заседания профкома по рассмотрению и согласованию инструкций по охране труда;</a:t>
            </a:r>
          </a:p>
          <a:p>
            <a:r>
              <a:rPr lang="ru-RU" sz="3600" b="1" i="1" dirty="0" smtClean="0"/>
              <a:t> Журнал </a:t>
            </a:r>
            <a:r>
              <a:rPr lang="ru-RU" sz="3600" b="1" i="1" dirty="0"/>
              <a:t>регистраций всех мероприятий по охране труда;</a:t>
            </a:r>
          </a:p>
          <a:p>
            <a:r>
              <a:rPr lang="ru-RU" sz="3600" b="1" i="1" dirty="0" smtClean="0"/>
              <a:t> План </a:t>
            </a:r>
            <a:r>
              <a:rPr lang="ru-RU" sz="3600" b="1" i="1" dirty="0"/>
              <a:t>(схема) и инструкция по эвакуации людей.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Номенклатура </a:t>
            </a:r>
            <a:r>
              <a:rPr lang="ru-RU" b="1" i="1" dirty="0"/>
              <a:t>дел по охране труда включает:</a:t>
            </a:r>
            <a:br>
              <a:rPr lang="ru-RU" b="1" i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89884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dirty="0" smtClean="0"/>
              <a:t>     Важнейшим </a:t>
            </a:r>
            <a:r>
              <a:rPr lang="ru-RU" sz="3200" dirty="0"/>
              <a:t>звеном управления охраной труда в школе является разработка, утверждение и выполнение Положения об организации работы по охране труда. Это основной правовой акт, которым устанавливаются права, обязанности и ответственность каждого работника.</a:t>
            </a:r>
          </a:p>
          <a:p>
            <a:pPr marL="45720" indent="0">
              <a:buNone/>
            </a:pP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i="1" dirty="0"/>
              <a:t>«Положение об охране труда»</a:t>
            </a:r>
          </a:p>
        </p:txBody>
      </p:sp>
    </p:spTree>
    <p:extLst>
      <p:ext uri="{BB962C8B-B14F-4D97-AF65-F5344CB8AC3E}">
        <p14:creationId xmlns:p14="http://schemas.microsoft.com/office/powerpoint/2010/main" val="22466019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dirty="0" smtClean="0"/>
              <a:t>      Требования </a:t>
            </a:r>
            <a:r>
              <a:rPr lang="ru-RU" sz="3200" dirty="0"/>
              <a:t>безопасного проведения учебно-воспитательного процесса в школе, изложенные в законодательных и иных нормативных правовых актах, целесообразно сгруппировать и включить в должностные инструкции по охране труда и доводятся до исполнителя под расписку.</a:t>
            </a:r>
          </a:p>
          <a:p>
            <a:pPr marL="4572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7725372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dirty="0"/>
              <a:t> </a:t>
            </a:r>
            <a:r>
              <a:rPr lang="ru-RU" sz="3600" dirty="0" smtClean="0"/>
              <a:t>     Наличие </a:t>
            </a:r>
            <a:r>
              <a:rPr lang="ru-RU" sz="3600" dirty="0"/>
              <a:t>утвержденных работодателем по согласованию с профкомом должностных инструкций (обязанностей) по охране труда и соблюдение их требований будут способствовать существенному снижению количества несчастных случаев в </a:t>
            </a:r>
            <a:r>
              <a:rPr lang="ru-RU" sz="3600" dirty="0" smtClean="0"/>
              <a:t>ОУ.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5266722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/>
              <a:t> организует </a:t>
            </a:r>
            <a:r>
              <a:rPr lang="ru-RU" sz="2800" b="1" i="1" dirty="0"/>
              <a:t>работу по созданию и обеспечению проведения образовательного процесса;</a:t>
            </a:r>
          </a:p>
          <a:p>
            <a:r>
              <a:rPr lang="ru-RU" sz="2800" b="1" i="1" dirty="0" smtClean="0"/>
              <a:t> назначает </a:t>
            </a:r>
            <a:r>
              <a:rPr lang="ru-RU" sz="2800" b="1" i="1" dirty="0"/>
              <a:t>приказом ответственных лиц за соблюдением требований охраны труда;</a:t>
            </a:r>
          </a:p>
          <a:p>
            <a:r>
              <a:rPr lang="ru-RU" sz="2800" b="1" i="1" dirty="0" smtClean="0"/>
              <a:t> проводит </a:t>
            </a:r>
            <a:r>
              <a:rPr lang="ru-RU" sz="2800" b="1" i="1" dirty="0"/>
              <a:t>профилактическую работу по предупреждению травматизма и снижению заболеваемости работников и воспитанников;</a:t>
            </a:r>
          </a:p>
          <a:p>
            <a:endParaRPr lang="ru-RU" sz="28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i="1" dirty="0" smtClean="0"/>
              <a:t>Руководитель </a:t>
            </a:r>
            <a:r>
              <a:rPr lang="ru-RU" sz="3600" b="1" i="1" dirty="0"/>
              <a:t>образовательного </a:t>
            </a:r>
            <a:r>
              <a:rPr lang="ru-RU" sz="3600" b="1" i="1" dirty="0" smtClean="0"/>
              <a:t>учреждения:</a:t>
            </a:r>
            <a:br>
              <a:rPr lang="ru-RU" sz="3600" b="1" i="1" dirty="0" smtClean="0"/>
            </a:br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val="813005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000" dirty="0" smtClean="0"/>
              <a:t> «</a:t>
            </a:r>
            <a:r>
              <a:rPr lang="ru-RU" sz="4000" b="1" i="1" dirty="0"/>
              <a:t>Труд избавляет человека от трех главных зол: скуки, порока и нужды</a:t>
            </a:r>
            <a:r>
              <a:rPr lang="ru-RU" sz="4000" b="1" i="1" dirty="0" smtClean="0"/>
              <a:t>».</a:t>
            </a:r>
            <a:r>
              <a:rPr lang="ru-RU" sz="4000" b="1" i="1" dirty="0"/>
              <a:t>		</a:t>
            </a:r>
            <a:r>
              <a:rPr lang="ru-RU" sz="3200" b="1" i="1" dirty="0"/>
              <a:t>(Вольтер)</a:t>
            </a:r>
          </a:p>
          <a:p>
            <a:pPr marL="45720" indent="0" algn="just">
              <a:buNone/>
            </a:pPr>
            <a:endParaRPr lang="ru-RU" sz="4000" b="1" i="1" dirty="0" smtClean="0"/>
          </a:p>
          <a:p>
            <a:pPr algn="just"/>
            <a:r>
              <a:rPr lang="ru-RU" sz="4000" b="1" i="1" dirty="0" smtClean="0"/>
              <a:t> «</a:t>
            </a:r>
            <a:r>
              <a:rPr lang="ru-RU" sz="4000" b="1" i="1" dirty="0"/>
              <a:t>Труд есть начало всех начал</a:t>
            </a:r>
            <a:r>
              <a:rPr lang="ru-RU" sz="4000" b="1" i="1" dirty="0" smtClean="0"/>
              <a:t>».</a:t>
            </a:r>
            <a:r>
              <a:rPr lang="ru-RU" sz="4000" dirty="0"/>
              <a:t>			</a:t>
            </a:r>
            <a:r>
              <a:rPr lang="ru-RU" sz="3600" b="1" dirty="0" smtClean="0"/>
              <a:t>(</a:t>
            </a:r>
            <a:r>
              <a:rPr lang="ru-RU" sz="3600" b="1" dirty="0" err="1"/>
              <a:t>Стальский</a:t>
            </a:r>
            <a:r>
              <a:rPr lang="ru-RU" sz="3600" b="1" dirty="0"/>
              <a:t> Сулейман)</a:t>
            </a:r>
          </a:p>
          <a:p>
            <a:pPr marL="45720" indent="0" algn="just">
              <a:buNone/>
            </a:pPr>
            <a:r>
              <a:rPr lang="ru-RU" sz="4000" dirty="0"/>
              <a:t>			</a:t>
            </a:r>
            <a:r>
              <a:rPr lang="ru-RU" sz="4000" dirty="0" smtClean="0"/>
              <a:t>                  </a:t>
            </a:r>
            <a:r>
              <a:rPr lang="ru-RU" sz="4000" dirty="0"/>
              <a:t>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Обратите, </a:t>
            </a:r>
            <a:r>
              <a:rPr lang="ru-RU" b="1" i="1" dirty="0" err="1" smtClean="0"/>
              <a:t>пожулуйста</a:t>
            </a:r>
            <a:r>
              <a:rPr lang="ru-RU" b="1" i="1" dirty="0" smtClean="0"/>
              <a:t>, внимание на эти высказывания и оцените их!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39484092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/>
              <a:t> оформляет </a:t>
            </a:r>
            <a:r>
              <a:rPr lang="ru-RU" sz="2800" b="1" i="1" dirty="0"/>
              <a:t>новых работников только при наличии положительного заключения медицинского учреждения;</a:t>
            </a:r>
          </a:p>
          <a:p>
            <a:r>
              <a:rPr lang="ru-RU" sz="2800" b="1" i="1" dirty="0" smtClean="0"/>
              <a:t> заключает </a:t>
            </a:r>
            <a:r>
              <a:rPr lang="ru-RU" sz="2800" b="1" i="1" dirty="0"/>
              <a:t>и организует совместно с профкомом выполнение ежегодных соглашений по охране труда;</a:t>
            </a:r>
          </a:p>
          <a:p>
            <a:r>
              <a:rPr lang="ru-RU" sz="2800" b="1" i="1" dirty="0" smtClean="0"/>
              <a:t> обеспечивает </a:t>
            </a:r>
            <a:r>
              <a:rPr lang="ru-RU" sz="2800" b="1" i="1" dirty="0"/>
              <a:t>учебно-трудовую нагрузку работающих, обучающихся и воспитанников с учетом их возможностей и оптимальных режимов труда и отдыха</a:t>
            </a:r>
            <a:r>
              <a:rPr lang="ru-RU" sz="2800" b="1" i="1" dirty="0" smtClean="0"/>
              <a:t>;</a:t>
            </a:r>
            <a:endParaRPr lang="ru-RU" sz="28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Руководитель </a:t>
            </a:r>
            <a:r>
              <a:rPr lang="ru-RU" b="1" i="1" dirty="0"/>
              <a:t>образовательного учреждения:</a:t>
            </a:r>
            <a:br>
              <a:rPr lang="ru-RU" b="1" i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10194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b="1" i="1" dirty="0" smtClean="0"/>
              <a:t> организует </a:t>
            </a:r>
            <a:r>
              <a:rPr lang="ru-RU" sz="3200" b="1" i="1" dirty="0"/>
              <a:t>в 5 лет один раз проведение аттестации;</a:t>
            </a:r>
          </a:p>
          <a:p>
            <a:r>
              <a:rPr lang="ru-RU" sz="3200" b="1" i="1" dirty="0" smtClean="0"/>
              <a:t> запрещает </a:t>
            </a:r>
            <a:r>
              <a:rPr lang="ru-RU" sz="3200" b="1" i="1" dirty="0"/>
              <a:t>проведение образовательного процесса при наличии опасных условий для здоровья обучающихся или работающих;</a:t>
            </a:r>
          </a:p>
          <a:p>
            <a:r>
              <a:rPr lang="ru-RU" sz="3200" b="1" i="1" dirty="0" smtClean="0"/>
              <a:t> несет </a:t>
            </a:r>
            <a:r>
              <a:rPr lang="ru-RU" sz="3200" b="1" i="1" dirty="0"/>
              <a:t>персональную ответственность за обеспечение здоровых и безопасных условий образовательного </a:t>
            </a:r>
            <a:r>
              <a:rPr lang="ru-RU" sz="3200" b="1" i="1" dirty="0" smtClean="0"/>
              <a:t>процесса</a:t>
            </a:r>
            <a:r>
              <a:rPr lang="ru-RU" sz="3200" b="1" i="1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Руководитель </a:t>
            </a:r>
            <a:r>
              <a:rPr lang="ru-RU" b="1" i="1" dirty="0"/>
              <a:t>образовательного учреждения:</a:t>
            </a:r>
            <a:br>
              <a:rPr lang="ru-RU" b="1" i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74552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/>
              <a:t> обеспечивает </a:t>
            </a:r>
            <a:r>
              <a:rPr lang="ru-RU" sz="2800" b="1" i="1" dirty="0"/>
              <a:t>соблюдение требований охраны труда при эксплуатации основного здания и других построек образовательного учреждения;</a:t>
            </a:r>
          </a:p>
          <a:p>
            <a:r>
              <a:rPr lang="ru-RU" sz="2800" b="1" i="1" dirty="0" smtClean="0"/>
              <a:t> обеспечивает </a:t>
            </a:r>
            <a:r>
              <a:rPr lang="ru-RU" sz="2800" b="1" i="1" dirty="0"/>
              <a:t>безопасность при переносе тяжестей;</a:t>
            </a:r>
          </a:p>
          <a:p>
            <a:r>
              <a:rPr lang="ru-RU" sz="2800" b="1" i="1" dirty="0" smtClean="0"/>
              <a:t> организует </a:t>
            </a:r>
            <a:r>
              <a:rPr lang="ru-RU" sz="2800" b="1" i="1" dirty="0"/>
              <a:t>соблюдение требований пожарной безопасности зданий и сооружений, следит за исправностью средств пожаротушения;</a:t>
            </a:r>
          </a:p>
          <a:p>
            <a:pPr marL="45720" indent="0">
              <a:buNone/>
            </a:pPr>
            <a:endParaRPr lang="ru-RU" sz="28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3600" b="1" i="1" dirty="0" smtClean="0"/>
              <a:t>Заместитель </a:t>
            </a:r>
            <a:r>
              <a:rPr lang="ru-RU" sz="3600" b="1" i="1" dirty="0"/>
              <a:t>директора по хозяйственной работе:</a:t>
            </a:r>
            <a:br>
              <a:rPr lang="ru-RU" sz="3600" b="1" i="1" dirty="0"/>
            </a:br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val="33273285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3200" b="1" i="1" dirty="0" smtClean="0"/>
              <a:t> обеспечивает </a:t>
            </a:r>
            <a:r>
              <a:rPr lang="ru-RU" sz="3200" b="1" i="1" dirty="0"/>
              <a:t>текущий контроль за санитарно-гигиеническим состоянием учебных кабинетов, мастерских и т.д.;</a:t>
            </a:r>
          </a:p>
          <a:p>
            <a:r>
              <a:rPr lang="ru-RU" sz="3200" b="1" i="1" dirty="0" smtClean="0"/>
              <a:t> несет </a:t>
            </a:r>
            <a:r>
              <a:rPr lang="ru-RU" sz="3200" b="1" i="1" dirty="0"/>
              <a:t>ответственность за состояние паспорта санитарно-технического состояния образовательного учреждения;</a:t>
            </a:r>
          </a:p>
          <a:p>
            <a:r>
              <a:rPr lang="ru-RU" sz="3200" b="1" i="1" dirty="0" smtClean="0"/>
              <a:t> организует </a:t>
            </a:r>
            <a:r>
              <a:rPr lang="ru-RU" sz="3200" b="1" i="1" dirty="0"/>
              <a:t>не реже 1 раза в 5 лет разработку инструкций по охране труда по видам работ для технического персонала</a:t>
            </a:r>
            <a:r>
              <a:rPr lang="ru-RU" dirty="0"/>
              <a:t>;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Заместитель </a:t>
            </a:r>
            <a:r>
              <a:rPr lang="ru-RU" b="1" i="1" dirty="0"/>
              <a:t>директора по хозяйственной работе:</a:t>
            </a:r>
            <a:br>
              <a:rPr lang="ru-RU" b="1" i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89587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000" b="1" i="1" dirty="0" smtClean="0"/>
              <a:t> проводит </a:t>
            </a:r>
            <a:r>
              <a:rPr lang="ru-RU" sz="4000" b="1" i="1" dirty="0"/>
              <a:t>инструктажи на рабочем месте технического и обслуживающего персонала оборудует уголок безопасности жизнедеятельности;</a:t>
            </a:r>
          </a:p>
          <a:p>
            <a:r>
              <a:rPr lang="ru-RU" sz="4000" b="1" i="1" dirty="0"/>
              <a:t> </a:t>
            </a:r>
            <a:r>
              <a:rPr lang="ru-RU" sz="4000" b="1" i="1" dirty="0" smtClean="0"/>
              <a:t>обеспечивает </a:t>
            </a:r>
            <a:r>
              <a:rPr lang="ru-RU" sz="4000" b="1" i="1" dirty="0"/>
              <a:t>учет, хранение противопожарного инвентаря.</a:t>
            </a: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Заместитель </a:t>
            </a:r>
            <a:r>
              <a:rPr lang="ru-RU" b="1" i="1" dirty="0"/>
              <a:t>директора по хозяйственной работе:</a:t>
            </a:r>
            <a:br>
              <a:rPr lang="ru-RU" b="1" i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2588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b="1" i="1" dirty="0" smtClean="0"/>
              <a:t> </a:t>
            </a:r>
            <a:r>
              <a:rPr lang="ru-RU" sz="3600" b="1" i="1" dirty="0" smtClean="0"/>
              <a:t>заместители </a:t>
            </a:r>
            <a:r>
              <a:rPr lang="ru-RU" sz="3600" b="1" i="1" dirty="0"/>
              <a:t>директора по УВР, </a:t>
            </a:r>
            <a:r>
              <a:rPr lang="ru-RU" sz="3600" b="1" i="1" dirty="0" smtClean="0"/>
              <a:t>ВР</a:t>
            </a:r>
            <a:r>
              <a:rPr lang="ru-RU" sz="3600" b="1" i="1" dirty="0"/>
              <a:t>, заведующие учебными кабинетами, преподаватели, классные руководители, преподаватель ОБЖ организуют работу по соблюдению в образовательном процессе норм и правил охраны труда</a:t>
            </a:r>
            <a:r>
              <a:rPr lang="ru-RU" sz="3600" b="1" i="1" dirty="0" smtClean="0"/>
              <a:t>.</a:t>
            </a:r>
            <a:endParaRPr lang="ru-RU" sz="36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i="1" dirty="0" smtClean="0"/>
              <a:t>А также: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9292270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/>
              <a:t> организует </a:t>
            </a:r>
            <a:r>
              <a:rPr lang="ru-RU" sz="3600" b="1" i="1" dirty="0"/>
              <a:t>общественный контроль за состоянием безопасности жизнедеятельности, деятельностью администрации по созданию и </a:t>
            </a:r>
            <a:r>
              <a:rPr lang="ru-RU" sz="3600" b="1" i="1" dirty="0" smtClean="0"/>
              <a:t>обеспечению </a:t>
            </a:r>
            <a:r>
              <a:rPr lang="ru-RU" sz="3600" b="1" i="1" dirty="0"/>
              <a:t>здоровых условий труда;</a:t>
            </a:r>
          </a:p>
          <a:p>
            <a:r>
              <a:rPr lang="ru-RU" sz="3600" b="1" i="1" dirty="0" smtClean="0"/>
              <a:t> контролирует </a:t>
            </a:r>
            <a:r>
              <a:rPr lang="ru-RU" sz="3600" b="1" i="1" dirty="0"/>
              <a:t>выполнение коллективного договора;</a:t>
            </a:r>
          </a:p>
          <a:p>
            <a:pPr marL="45720" indent="0">
              <a:buNone/>
            </a:pPr>
            <a:endParaRPr lang="ru-RU" sz="36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Председатель профкома образовательного учреждения:</a:t>
            </a:r>
          </a:p>
        </p:txBody>
      </p:sp>
    </p:spTree>
    <p:extLst>
      <p:ext uri="{BB962C8B-B14F-4D97-AF65-F5344CB8AC3E}">
        <p14:creationId xmlns:p14="http://schemas.microsoft.com/office/powerpoint/2010/main" val="36210178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b="1" i="1" dirty="0" smtClean="0"/>
              <a:t> осуществляет </a:t>
            </a:r>
            <a:r>
              <a:rPr lang="ru-RU" sz="3200" b="1" i="1" dirty="0"/>
              <a:t>защиту социальных прав работающих и обучающихся;</a:t>
            </a:r>
          </a:p>
          <a:p>
            <a:r>
              <a:rPr lang="ru-RU" sz="3200" b="1" i="1" dirty="0" smtClean="0"/>
              <a:t> представляет </a:t>
            </a:r>
            <a:r>
              <a:rPr lang="ru-RU" sz="3200" b="1" i="1" dirty="0"/>
              <a:t>совместно с членами органов, уполномоченных обучающимися и их родителями, интересы членов профсоюза в совместной с администрацией комиссии по охране труда, включая и участие в расследовании несчастных случаев.</a:t>
            </a:r>
          </a:p>
          <a:p>
            <a:endParaRPr lang="ru-RU" sz="32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Председатель профкома образовательного </a:t>
            </a:r>
            <a:r>
              <a:rPr lang="ru-RU" b="1" i="1" dirty="0" smtClean="0"/>
              <a:t>учреждения: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42232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dirty="0" smtClean="0"/>
              <a:t>      </a:t>
            </a:r>
            <a:r>
              <a:rPr lang="ru-RU" sz="3600" b="1" i="1" dirty="0" smtClean="0"/>
              <a:t>Задача </a:t>
            </a:r>
            <a:r>
              <a:rPr lang="ru-RU" sz="3600" b="1" i="1" dirty="0"/>
              <a:t>администрации и профсоюзного комитета </a:t>
            </a:r>
            <a:r>
              <a:rPr lang="ru-RU" sz="3600" dirty="0"/>
              <a:t>– добиваться выполнения действующего законодательства по охране труда. Сотрудничать по возможности, бороться по необходимости, а контролировать постоянно.</a:t>
            </a:r>
          </a:p>
          <a:p>
            <a:pPr marL="45720" indent="0">
              <a:buNone/>
            </a:pP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i="1" dirty="0" smtClean="0"/>
              <a:t>В ЦЕЛОМ…</a:t>
            </a:r>
            <a:endParaRPr lang="ru-RU" sz="5400" b="1" i="1" dirty="0"/>
          </a:p>
        </p:txBody>
      </p:sp>
    </p:spTree>
    <p:extLst>
      <p:ext uri="{BB962C8B-B14F-4D97-AF65-F5344CB8AC3E}">
        <p14:creationId xmlns:p14="http://schemas.microsoft.com/office/powerpoint/2010/main" val="35477320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b="1" i="1" dirty="0" smtClean="0"/>
              <a:t>     </a:t>
            </a:r>
            <a:r>
              <a:rPr lang="ru-RU" sz="3600" dirty="0" smtClean="0"/>
              <a:t>Чтобы </a:t>
            </a:r>
            <a:r>
              <a:rPr lang="ru-RU" sz="3600" dirty="0"/>
              <a:t>вы все </a:t>
            </a:r>
            <a:r>
              <a:rPr lang="ru-RU" sz="3600" dirty="0" smtClean="0"/>
              <a:t>мы отдохнули </a:t>
            </a:r>
            <a:r>
              <a:rPr lang="ru-RU" sz="3600" dirty="0"/>
              <a:t>и развеялись </a:t>
            </a:r>
            <a:r>
              <a:rPr lang="ru-RU" sz="3600" dirty="0" smtClean="0"/>
              <a:t> </a:t>
            </a:r>
            <a:r>
              <a:rPr lang="ru-RU" sz="3600" dirty="0"/>
              <a:t>проведем конкурс «Отгадай пословицу», между тремя командами. Кто больше отгадает тот и </a:t>
            </a:r>
            <a:r>
              <a:rPr lang="ru-RU" sz="3600" dirty="0" smtClean="0"/>
              <a:t>победит. Я </a:t>
            </a:r>
            <a:r>
              <a:rPr lang="ru-RU" sz="3600" dirty="0"/>
              <a:t>называю два ключевых слова пословицы, а вы должны назвать ее полностью. </a:t>
            </a:r>
            <a:r>
              <a:rPr lang="ru-RU" sz="3600" dirty="0" smtClean="0"/>
              <a:t>(кто </a:t>
            </a:r>
            <a:r>
              <a:rPr lang="ru-RU" sz="3600" dirty="0"/>
              <a:t>первым поднимет </a:t>
            </a:r>
            <a:r>
              <a:rPr lang="ru-RU" sz="3600" dirty="0" smtClean="0"/>
              <a:t>руку, </a:t>
            </a:r>
            <a:r>
              <a:rPr lang="ru-RU" sz="3600" dirty="0"/>
              <a:t>тот и отвечает).</a:t>
            </a:r>
          </a:p>
          <a:p>
            <a:pPr marL="45720" indent="0">
              <a:buNone/>
            </a:pPr>
            <a:endParaRPr lang="ru-RU" sz="36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i="1" dirty="0" smtClean="0"/>
              <a:t>Уважаемые коллеги!</a:t>
            </a:r>
            <a:endParaRPr lang="ru-RU" sz="4800" b="1" i="1" dirty="0"/>
          </a:p>
        </p:txBody>
      </p:sp>
    </p:spTree>
    <p:extLst>
      <p:ext uri="{BB962C8B-B14F-4D97-AF65-F5344CB8AC3E}">
        <p14:creationId xmlns:p14="http://schemas.microsoft.com/office/powerpoint/2010/main" val="2214731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sz="4800" dirty="0" smtClean="0"/>
              <a:t>«</a:t>
            </a:r>
            <a:r>
              <a:rPr lang="ru-RU" sz="4800" b="1" i="1" dirty="0" smtClean="0"/>
              <a:t>Терпение </a:t>
            </a:r>
            <a:r>
              <a:rPr lang="ru-RU" sz="4800" b="1" i="1" dirty="0"/>
              <a:t>и труд все перепрут</a:t>
            </a:r>
            <a:r>
              <a:rPr lang="ru-RU" sz="4800" dirty="0"/>
              <a:t>» </a:t>
            </a:r>
            <a:r>
              <a:rPr lang="ru-RU" sz="4800" dirty="0" smtClean="0"/>
              <a:t>- гласит </a:t>
            </a:r>
            <a:r>
              <a:rPr lang="ru-RU" sz="4800" dirty="0"/>
              <a:t>народная мудрость.</a:t>
            </a:r>
            <a:r>
              <a:rPr lang="ru-RU" sz="4800" b="1" i="1" dirty="0"/>
              <a:t> Трудолюбие </a:t>
            </a:r>
            <a:r>
              <a:rPr lang="ru-RU" sz="4800" dirty="0" smtClean="0"/>
              <a:t>– это </a:t>
            </a:r>
            <a:r>
              <a:rPr lang="ru-RU" sz="4800" dirty="0"/>
              <a:t>достоинство человека. Все </a:t>
            </a:r>
            <a:r>
              <a:rPr lang="ru-RU" sz="4800" dirty="0" smtClean="0"/>
              <a:t>великие люди </a:t>
            </a:r>
            <a:r>
              <a:rPr lang="ru-RU" sz="4800" dirty="0"/>
              <a:t>были необычайно </a:t>
            </a:r>
            <a:r>
              <a:rPr lang="ru-RU" sz="4800" dirty="0" smtClean="0"/>
              <a:t>старательными и </a:t>
            </a:r>
            <a:r>
              <a:rPr lang="ru-RU" sz="4800" dirty="0"/>
              <a:t>трудолюбивыми.</a:t>
            </a:r>
          </a:p>
        </p:txBody>
      </p:sp>
    </p:spTree>
    <p:extLst>
      <p:ext uri="{BB962C8B-B14F-4D97-AF65-F5344CB8AC3E}">
        <p14:creationId xmlns:p14="http://schemas.microsoft.com/office/powerpoint/2010/main" val="39990477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4800" b="1" i="1" dirty="0"/>
              <a:t>1) Труд – </a:t>
            </a:r>
            <a:r>
              <a:rPr lang="ru-RU" sz="4800" b="1" i="1" dirty="0" smtClean="0"/>
              <a:t>рыбка… </a:t>
            </a:r>
          </a:p>
          <a:p>
            <a:pPr marL="45720" indent="0" algn="ctr">
              <a:buNone/>
            </a:pPr>
            <a:r>
              <a:rPr lang="ru-RU" sz="4800" b="1" i="1" dirty="0" smtClean="0"/>
              <a:t>2</a:t>
            </a:r>
            <a:r>
              <a:rPr lang="ru-RU" sz="4800" b="1" i="1" dirty="0"/>
              <a:t>) Омут – </a:t>
            </a:r>
            <a:r>
              <a:rPr lang="ru-RU" sz="4800" b="1" i="1" dirty="0" smtClean="0"/>
              <a:t>черти…</a:t>
            </a:r>
            <a:endParaRPr lang="ru-RU" sz="4800" b="1" i="1" dirty="0"/>
          </a:p>
          <a:p>
            <a:pPr marL="45720" indent="0" algn="ctr">
              <a:buNone/>
            </a:pPr>
            <a:r>
              <a:rPr lang="ru-RU" sz="4800" b="1" i="1" dirty="0"/>
              <a:t>3) Слово – </a:t>
            </a:r>
            <a:r>
              <a:rPr lang="ru-RU" sz="4800" b="1" i="1" dirty="0" smtClean="0"/>
              <a:t>дело…</a:t>
            </a:r>
            <a:endParaRPr lang="ru-RU" sz="4800" b="1" i="1" dirty="0"/>
          </a:p>
          <a:p>
            <a:pPr marL="45720" indent="0" algn="ctr">
              <a:buNone/>
            </a:pPr>
            <a:r>
              <a:rPr lang="ru-RU" sz="4800" b="1" i="1" dirty="0"/>
              <a:t>4) Время – </a:t>
            </a:r>
            <a:r>
              <a:rPr lang="ru-RU" sz="4800" b="1" i="1" dirty="0" smtClean="0"/>
              <a:t>час…</a:t>
            </a:r>
            <a:endParaRPr lang="ru-RU" sz="4800" b="1" i="1" dirty="0"/>
          </a:p>
          <a:p>
            <a:pPr marL="45720" indent="0" algn="ctr">
              <a:buNone/>
            </a:pPr>
            <a:r>
              <a:rPr lang="ru-RU" sz="4800" b="1" i="1" dirty="0"/>
              <a:t>5) Лес – </a:t>
            </a:r>
            <a:r>
              <a:rPr lang="ru-RU" sz="4800" b="1" i="1" dirty="0" smtClean="0"/>
              <a:t>щепки…</a:t>
            </a:r>
            <a:endParaRPr lang="ru-RU" sz="48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i="1" dirty="0" smtClean="0"/>
              <a:t>ПОСЛОВИЦЫ…</a:t>
            </a:r>
            <a:endParaRPr lang="ru-RU" sz="4800" b="1" i="1" dirty="0"/>
          </a:p>
        </p:txBody>
      </p:sp>
    </p:spTree>
    <p:extLst>
      <p:ext uri="{BB962C8B-B14F-4D97-AF65-F5344CB8AC3E}">
        <p14:creationId xmlns:p14="http://schemas.microsoft.com/office/powerpoint/2010/main" val="23447808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4000" b="1" i="1" dirty="0" smtClean="0"/>
              <a:t>1) Без </a:t>
            </a:r>
            <a:r>
              <a:rPr lang="ru-RU" sz="4000" b="1" i="1" dirty="0"/>
              <a:t>труда не вытащишь и рыбку из </a:t>
            </a:r>
            <a:r>
              <a:rPr lang="ru-RU" sz="4000" b="1" i="1" dirty="0" smtClean="0"/>
              <a:t>пруда;</a:t>
            </a:r>
          </a:p>
          <a:p>
            <a:pPr marL="45720" indent="0">
              <a:buNone/>
            </a:pPr>
            <a:r>
              <a:rPr lang="ru-RU" sz="4000" b="1" i="1" dirty="0" smtClean="0"/>
              <a:t>2) В тихом омуте черти водятся;</a:t>
            </a:r>
          </a:p>
          <a:p>
            <a:pPr marL="45720" indent="0">
              <a:buNone/>
            </a:pPr>
            <a:r>
              <a:rPr lang="ru-RU" sz="4000" b="1" i="1" dirty="0" smtClean="0"/>
              <a:t>3) Судят </a:t>
            </a:r>
            <a:r>
              <a:rPr lang="ru-RU" sz="4000" b="1" i="1" dirty="0"/>
              <a:t>не по словам, а по </a:t>
            </a:r>
            <a:r>
              <a:rPr lang="ru-RU" sz="4000" b="1" i="1" dirty="0" smtClean="0"/>
              <a:t>делам;</a:t>
            </a:r>
          </a:p>
          <a:p>
            <a:pPr marL="45720" indent="0">
              <a:buNone/>
            </a:pPr>
            <a:r>
              <a:rPr lang="ru-RU" sz="4000" b="1" i="1" dirty="0" smtClean="0"/>
              <a:t>4) Дел у- </a:t>
            </a:r>
            <a:r>
              <a:rPr lang="ru-RU" sz="4000" b="1" i="1" dirty="0"/>
              <a:t>время, потехе </a:t>
            </a:r>
            <a:r>
              <a:rPr lang="ru-RU" sz="4000" b="1" i="1" dirty="0" smtClean="0"/>
              <a:t>- час;</a:t>
            </a:r>
          </a:p>
          <a:p>
            <a:pPr marL="45720" indent="0">
              <a:buNone/>
            </a:pPr>
            <a:r>
              <a:rPr lang="ru-RU" sz="4000" b="1" i="1" dirty="0" smtClean="0"/>
              <a:t>5) Лес </a:t>
            </a:r>
            <a:r>
              <a:rPr lang="ru-RU" sz="4000" b="1" i="1" dirty="0"/>
              <a:t>рубят – щепки </a:t>
            </a:r>
            <a:r>
              <a:rPr lang="ru-RU" sz="4000" b="1" i="1" dirty="0" smtClean="0"/>
              <a:t>летят;</a:t>
            </a:r>
            <a:endParaRPr lang="ru-RU" sz="4000" b="1" i="1" dirty="0"/>
          </a:p>
          <a:p>
            <a:pPr marL="45720" indent="0">
              <a:buNone/>
            </a:pPr>
            <a:endParaRPr lang="ru-RU" sz="40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i="1" dirty="0" smtClean="0"/>
              <a:t>ОТВЕТЫ…</a:t>
            </a:r>
            <a:endParaRPr lang="ru-RU" sz="6000" b="1" i="1" dirty="0"/>
          </a:p>
        </p:txBody>
      </p:sp>
    </p:spTree>
    <p:extLst>
      <p:ext uri="{BB962C8B-B14F-4D97-AF65-F5344CB8AC3E}">
        <p14:creationId xmlns:p14="http://schemas.microsoft.com/office/powerpoint/2010/main" val="13786282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4800" b="1" i="1" dirty="0"/>
              <a:t>6) Одежка – </a:t>
            </a:r>
            <a:r>
              <a:rPr lang="ru-RU" sz="4800" b="1" i="1" dirty="0" smtClean="0"/>
              <a:t>ум… </a:t>
            </a:r>
            <a:endParaRPr lang="ru-RU" sz="4800" b="1" i="1" dirty="0"/>
          </a:p>
          <a:p>
            <a:pPr marL="45720" indent="0" algn="ctr">
              <a:buNone/>
            </a:pPr>
            <a:r>
              <a:rPr lang="ru-RU" sz="4800" b="1" i="1" dirty="0" smtClean="0"/>
              <a:t>7) </a:t>
            </a:r>
            <a:r>
              <a:rPr lang="ru-RU" sz="4800" b="1" i="1" dirty="0"/>
              <a:t>Углы – </a:t>
            </a:r>
            <a:r>
              <a:rPr lang="ru-RU" sz="4800" b="1" i="1" dirty="0" smtClean="0"/>
              <a:t>пироги</a:t>
            </a:r>
            <a:endParaRPr lang="ru-RU" sz="4800" b="1" i="1" dirty="0"/>
          </a:p>
          <a:p>
            <a:pPr marL="45720" indent="0" algn="ctr">
              <a:buNone/>
            </a:pPr>
            <a:r>
              <a:rPr lang="ru-RU" sz="4800" b="1" i="1" dirty="0" smtClean="0"/>
              <a:t>          8</a:t>
            </a:r>
            <a:r>
              <a:rPr lang="ru-RU" sz="4800" b="1" i="1" dirty="0"/>
              <a:t>) Синица – </a:t>
            </a:r>
            <a:r>
              <a:rPr lang="ru-RU" sz="4800" b="1" i="1" dirty="0" smtClean="0"/>
              <a:t>журавль...</a:t>
            </a:r>
          </a:p>
          <a:p>
            <a:pPr marL="45720" indent="0" algn="ctr">
              <a:buNone/>
            </a:pPr>
            <a:r>
              <a:rPr lang="ru-RU" sz="4800" b="1" i="1" dirty="0" smtClean="0"/>
              <a:t>9</a:t>
            </a:r>
            <a:r>
              <a:rPr lang="ru-RU" sz="4800" b="1" i="1" dirty="0"/>
              <a:t>) Рак – </a:t>
            </a:r>
            <a:r>
              <a:rPr lang="ru-RU" sz="4800" b="1" i="1" dirty="0" smtClean="0"/>
              <a:t>рыба… </a:t>
            </a:r>
          </a:p>
          <a:p>
            <a:pPr marL="45720" indent="0" algn="ctr">
              <a:buNone/>
            </a:pPr>
            <a:r>
              <a:rPr lang="ru-RU" sz="4800" b="1" i="1" dirty="0" smtClean="0"/>
              <a:t>10</a:t>
            </a:r>
            <a:r>
              <a:rPr lang="ru-RU" sz="4800" b="1" i="1" dirty="0"/>
              <a:t>) Язык – </a:t>
            </a:r>
            <a:r>
              <a:rPr lang="ru-RU" sz="4800" b="1" i="1" dirty="0" smtClean="0"/>
              <a:t>Киев</a:t>
            </a:r>
            <a:endParaRPr lang="ru-RU" sz="48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i="1" dirty="0" smtClean="0"/>
              <a:t>ПОСЛОВИЦЫ…</a:t>
            </a:r>
            <a:endParaRPr lang="ru-RU" sz="5400" b="1" i="1" dirty="0"/>
          </a:p>
        </p:txBody>
      </p:sp>
    </p:spTree>
    <p:extLst>
      <p:ext uri="{BB962C8B-B14F-4D97-AF65-F5344CB8AC3E}">
        <p14:creationId xmlns:p14="http://schemas.microsoft.com/office/powerpoint/2010/main" val="32956568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sz="3600" b="1" i="1" dirty="0" smtClean="0"/>
              <a:t>6)  По </a:t>
            </a:r>
            <a:r>
              <a:rPr lang="ru-RU" sz="3600" b="1" i="1" dirty="0"/>
              <a:t>одежке встречают, по уму </a:t>
            </a:r>
            <a:r>
              <a:rPr lang="ru-RU" sz="3600" b="1" i="1" dirty="0" smtClean="0"/>
              <a:t>провожают;</a:t>
            </a:r>
          </a:p>
          <a:p>
            <a:pPr marL="45720" indent="0">
              <a:buNone/>
            </a:pPr>
            <a:r>
              <a:rPr lang="ru-RU" sz="3600" b="1" i="1" dirty="0" smtClean="0"/>
              <a:t>7)  Не </a:t>
            </a:r>
            <a:r>
              <a:rPr lang="ru-RU" sz="3600" b="1" i="1" dirty="0"/>
              <a:t>красна изба углами, а красна </a:t>
            </a:r>
            <a:r>
              <a:rPr lang="ru-RU" sz="3600" b="1" i="1" dirty="0" smtClean="0"/>
              <a:t>пирогами;</a:t>
            </a:r>
          </a:p>
          <a:p>
            <a:pPr marL="45720" indent="0">
              <a:buNone/>
            </a:pPr>
            <a:r>
              <a:rPr lang="ru-RU" sz="3600" b="1" i="1" dirty="0" smtClean="0"/>
              <a:t>8)  Лучше </a:t>
            </a:r>
            <a:r>
              <a:rPr lang="ru-RU" sz="3600" b="1" i="1" dirty="0"/>
              <a:t>синица в руке, чем журавль в </a:t>
            </a:r>
            <a:r>
              <a:rPr lang="ru-RU" sz="3600" b="1" i="1" dirty="0" smtClean="0"/>
              <a:t>небе;</a:t>
            </a:r>
          </a:p>
          <a:p>
            <a:pPr marL="45720" indent="0">
              <a:buNone/>
            </a:pPr>
            <a:r>
              <a:rPr lang="ru-RU" sz="3600" b="1" i="1" dirty="0" smtClean="0"/>
              <a:t>9)  На </a:t>
            </a:r>
            <a:r>
              <a:rPr lang="ru-RU" sz="3600" b="1" i="1" dirty="0"/>
              <a:t>безрыбье и рак </a:t>
            </a:r>
            <a:r>
              <a:rPr lang="ru-RU" sz="3600" b="1" i="1" dirty="0" smtClean="0"/>
              <a:t>- рыба;</a:t>
            </a:r>
          </a:p>
          <a:p>
            <a:pPr marL="45720" indent="0">
              <a:buNone/>
            </a:pPr>
            <a:r>
              <a:rPr lang="ru-RU" sz="3600" b="1" i="1" dirty="0" smtClean="0"/>
              <a:t>10)  Язык </a:t>
            </a:r>
            <a:r>
              <a:rPr lang="ru-RU" sz="3600" b="1" i="1" dirty="0"/>
              <a:t>до Киева </a:t>
            </a:r>
            <a:r>
              <a:rPr lang="ru-RU" sz="3600" b="1" i="1" dirty="0" smtClean="0"/>
              <a:t>доведет.</a:t>
            </a:r>
            <a:endParaRPr lang="ru-RU" sz="3600" b="1" i="1" dirty="0"/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i="1" dirty="0" smtClean="0"/>
              <a:t>ОТВЕТЫ…</a:t>
            </a:r>
            <a:endParaRPr lang="ru-RU" sz="5400" b="1" i="1" dirty="0"/>
          </a:p>
        </p:txBody>
      </p:sp>
    </p:spTree>
    <p:extLst>
      <p:ext uri="{BB962C8B-B14F-4D97-AF65-F5344CB8AC3E}">
        <p14:creationId xmlns:p14="http://schemas.microsoft.com/office/powerpoint/2010/main" val="174626579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4400" dirty="0" smtClean="0"/>
              <a:t>     Великий </a:t>
            </a:r>
            <a:r>
              <a:rPr lang="ru-RU" sz="4400" dirty="0"/>
              <a:t>русский педагог К</a:t>
            </a:r>
            <a:r>
              <a:rPr lang="ru-RU" sz="4400" dirty="0" smtClean="0"/>
              <a:t>. Д. Ушинский </a:t>
            </a:r>
            <a:r>
              <a:rPr lang="ru-RU" sz="4400" dirty="0"/>
              <a:t>говорил, что труд должен быть источником счастья. Я желаю вам, чтобы ваша дальнейшая жизнь была наполнена счастьем.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i="1" dirty="0" smtClean="0"/>
              <a:t>Коллеги!</a:t>
            </a:r>
            <a:endParaRPr lang="ru-RU" sz="6000" b="1" i="1" dirty="0"/>
          </a:p>
        </p:txBody>
      </p:sp>
    </p:spTree>
    <p:extLst>
      <p:ext uri="{BB962C8B-B14F-4D97-AF65-F5344CB8AC3E}">
        <p14:creationId xmlns:p14="http://schemas.microsoft.com/office/powerpoint/2010/main" val="2970040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dirty="0" smtClean="0"/>
              <a:t>     При </a:t>
            </a:r>
            <a:r>
              <a:rPr lang="ru-RU" sz="3600" dirty="0"/>
              <a:t>постройке </a:t>
            </a:r>
            <a:r>
              <a:rPr lang="ru-RU" sz="3600" dirty="0" err="1"/>
              <a:t>Шартрского</a:t>
            </a:r>
            <a:r>
              <a:rPr lang="ru-RU" sz="3600" dirty="0"/>
              <a:t> собора во Франции </a:t>
            </a:r>
            <a:r>
              <a:rPr lang="ru-RU" sz="3600" dirty="0" smtClean="0"/>
              <a:t>трём </a:t>
            </a:r>
            <a:r>
              <a:rPr lang="ru-RU" sz="3600" dirty="0"/>
              <a:t>разным рабочим задали один вопрос: </a:t>
            </a:r>
            <a:r>
              <a:rPr lang="ru-RU" sz="3600" dirty="0" smtClean="0"/>
              <a:t>«Что </a:t>
            </a:r>
            <a:r>
              <a:rPr lang="ru-RU" sz="3600" dirty="0"/>
              <a:t>ты здесь делаешь</a:t>
            </a:r>
            <a:r>
              <a:rPr lang="ru-RU" sz="3600" dirty="0" smtClean="0"/>
              <a:t>?»</a:t>
            </a:r>
            <a:r>
              <a:rPr lang="ru-RU" sz="3600" dirty="0"/>
              <a:t> </a:t>
            </a:r>
            <a:r>
              <a:rPr lang="ru-RU" sz="3600" dirty="0" smtClean="0"/>
              <a:t>Один </a:t>
            </a:r>
            <a:r>
              <a:rPr lang="ru-RU" sz="3600" dirty="0"/>
              <a:t>процедил: «</a:t>
            </a:r>
            <a:r>
              <a:rPr lang="ru-RU" sz="3600" b="1" i="1" dirty="0"/>
              <a:t>Камни таскаю, будь они не ладны</a:t>
            </a:r>
            <a:r>
              <a:rPr lang="ru-RU" sz="3600" dirty="0"/>
              <a:t>!» Второй ответил: «</a:t>
            </a:r>
            <a:r>
              <a:rPr lang="ru-RU" sz="3600" b="1" i="1" dirty="0"/>
              <a:t>Деньги зарабатываю для семьи</a:t>
            </a:r>
            <a:r>
              <a:rPr lang="ru-RU" sz="3600" dirty="0"/>
              <a:t>». А третий сказал: «</a:t>
            </a:r>
            <a:r>
              <a:rPr lang="ru-RU" sz="3600" b="1" i="1" dirty="0"/>
              <a:t>Я строю </a:t>
            </a:r>
            <a:r>
              <a:rPr lang="ru-RU" sz="3600" b="1" i="1" dirty="0" err="1"/>
              <a:t>Шартрский</a:t>
            </a:r>
            <a:r>
              <a:rPr lang="ru-RU" sz="3600" b="1" i="1" dirty="0"/>
              <a:t> собор</a:t>
            </a:r>
            <a:r>
              <a:rPr lang="ru-RU" sz="3600" dirty="0"/>
              <a:t>».</a:t>
            </a:r>
          </a:p>
          <a:p>
            <a:pPr marL="45720" indent="0">
              <a:buNone/>
            </a:pP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800" b="1" i="1" dirty="0" smtClean="0"/>
              <a:t>Послушайте </a:t>
            </a:r>
            <a:r>
              <a:rPr lang="ru-RU" sz="4800" b="1" i="1" dirty="0"/>
              <a:t>притчу: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0186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4000" dirty="0" smtClean="0"/>
              <a:t>    1) когда </a:t>
            </a:r>
            <a:r>
              <a:rPr lang="ru-RU" sz="4000" dirty="0"/>
              <a:t>труд обязанность, жизнь </a:t>
            </a:r>
            <a:r>
              <a:rPr lang="ru-RU" sz="4000" b="1" i="1" dirty="0"/>
              <a:t>рабство</a:t>
            </a:r>
            <a:r>
              <a:rPr lang="ru-RU" sz="4000" dirty="0"/>
              <a:t>; </a:t>
            </a:r>
            <a:endParaRPr lang="ru-RU" sz="4000" dirty="0" smtClean="0"/>
          </a:p>
          <a:p>
            <a:pPr marL="45720" indent="0">
              <a:buNone/>
            </a:pPr>
            <a:r>
              <a:rPr lang="ru-RU" sz="4000" dirty="0" smtClean="0"/>
              <a:t>    2) когда </a:t>
            </a:r>
            <a:r>
              <a:rPr lang="ru-RU" sz="4000" dirty="0"/>
              <a:t>труд удовольствие, жизнь </a:t>
            </a:r>
            <a:r>
              <a:rPr lang="ru-RU" sz="4000" b="1" i="1" dirty="0"/>
              <a:t>хороша</a:t>
            </a:r>
            <a:r>
              <a:rPr lang="ru-RU" sz="4000" dirty="0"/>
              <a:t>.</a:t>
            </a:r>
          </a:p>
          <a:p>
            <a:pPr marL="45720" indent="0">
              <a:buNone/>
            </a:pPr>
            <a:r>
              <a:rPr lang="ru-RU" sz="4000" dirty="0" smtClean="0"/>
              <a:t>    Высота </a:t>
            </a:r>
            <a:r>
              <a:rPr lang="ru-RU" sz="4000" dirty="0"/>
              <a:t>культуры всегда стоит в прямой зависимости от любви к труду, сказал Максим Горький.</a:t>
            </a:r>
          </a:p>
          <a:p>
            <a:pPr marL="45720" indent="0">
              <a:buNone/>
            </a:pP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Проанализируем </a:t>
            </a:r>
            <a:r>
              <a:rPr lang="ru-RU" b="1" i="1" dirty="0"/>
              <a:t>труд каждого строителя:</a:t>
            </a:r>
            <a:br>
              <a:rPr lang="ru-RU" b="1" i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0307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sz="3200" dirty="0" smtClean="0"/>
              <a:t>    Сегодня </a:t>
            </a:r>
            <a:r>
              <a:rPr lang="ru-RU" sz="3200" dirty="0"/>
              <a:t>мы поговорим об охране труда и роли профсоюзной организации в этом вопросе.</a:t>
            </a:r>
          </a:p>
          <a:p>
            <a:pPr marL="45720" indent="0">
              <a:buNone/>
            </a:pPr>
            <a:r>
              <a:rPr lang="ru-RU" sz="3200" dirty="0" smtClean="0"/>
              <a:t>    Впервые </a:t>
            </a:r>
            <a:r>
              <a:rPr lang="ru-RU" sz="3200" dirty="0"/>
              <a:t>законодательство Российской Федерации об охране труда определило требования по обеспечению прав работников на здоровье и безопасные условия труда. Сохранение жизни и здоровья работников должно быть для работодателя важнее результатов их труда.</a:t>
            </a: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i="1" dirty="0"/>
              <a:t>Уважаемые коллеги! </a:t>
            </a:r>
          </a:p>
        </p:txBody>
      </p:sp>
    </p:spTree>
    <p:extLst>
      <p:ext uri="{BB962C8B-B14F-4D97-AF65-F5344CB8AC3E}">
        <p14:creationId xmlns:p14="http://schemas.microsoft.com/office/powerpoint/2010/main" val="2327972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 smtClean="0"/>
              <a:t>        </a:t>
            </a:r>
            <a:r>
              <a:rPr lang="ru-RU" sz="4400" dirty="0" smtClean="0"/>
              <a:t>В </a:t>
            </a:r>
            <a:r>
              <a:rPr lang="ru-RU" sz="4400" dirty="0"/>
              <a:t>ст. 212 Трудового кодекса Российской Федерации обязанности по обеспечению здоровых и безопасных условий и охраны труда в организации возлагается на работодателя.</a:t>
            </a:r>
          </a:p>
        </p:txBody>
      </p:sp>
    </p:spTree>
    <p:extLst>
      <p:ext uri="{BB962C8B-B14F-4D97-AF65-F5344CB8AC3E}">
        <p14:creationId xmlns:p14="http://schemas.microsoft.com/office/powerpoint/2010/main" val="3060147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4000" b="1" i="1" dirty="0" smtClean="0"/>
              <a:t> </a:t>
            </a:r>
            <a:r>
              <a:rPr lang="ru-RU" sz="4000" b="1" i="1" dirty="0"/>
              <a:t>безопасность работников; условия труда на каждом рабочем месте;</a:t>
            </a:r>
          </a:p>
          <a:p>
            <a:r>
              <a:rPr lang="ru-RU" sz="4000" b="1" i="1" dirty="0" smtClean="0"/>
              <a:t> режим </a:t>
            </a:r>
            <a:r>
              <a:rPr lang="ru-RU" sz="4000" b="1" i="1" dirty="0"/>
              <a:t>труда и отдыха;</a:t>
            </a:r>
          </a:p>
          <a:p>
            <a:r>
              <a:rPr lang="ru-RU" sz="4000" b="1" i="1" dirty="0" smtClean="0"/>
              <a:t> </a:t>
            </a:r>
            <a:r>
              <a:rPr lang="ru-RU" sz="4000" b="1" i="1" dirty="0"/>
              <a:t>ознакомление работников с требованиями охраны труда;</a:t>
            </a:r>
          </a:p>
          <a:p>
            <a:r>
              <a:rPr lang="ru-RU" sz="4000" b="1" i="1" dirty="0" smtClean="0"/>
              <a:t> </a:t>
            </a:r>
            <a:r>
              <a:rPr lang="ru-RU" sz="4000" b="1" i="1" dirty="0"/>
              <a:t>наличие комплекта нормативных правовых актов.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i="1" dirty="0" smtClean="0"/>
              <a:t>Работодатель </a:t>
            </a:r>
            <a:r>
              <a:rPr lang="ru-RU" b="1" i="1" dirty="0"/>
              <a:t>обязан обеспечить:</a:t>
            </a:r>
            <a:br>
              <a:rPr lang="ru-RU" b="1" i="1" dirty="0"/>
            </a:b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8234543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94</TotalTime>
  <Words>1636</Words>
  <Application>Microsoft Office PowerPoint</Application>
  <PresentationFormat>Экран (4:3)</PresentationFormat>
  <Paragraphs>137</Paragraphs>
  <Slides>44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5" baseType="lpstr">
      <vt:lpstr>Сетка</vt:lpstr>
      <vt:lpstr>Охрана труда и роль профсоюзной организации в этом вопросе»  </vt:lpstr>
      <vt:lpstr>Цели: </vt:lpstr>
      <vt:lpstr>Обратите, пожулуйста, внимание на эти высказывания и оцените их!</vt:lpstr>
      <vt:lpstr>Презентация PowerPoint</vt:lpstr>
      <vt:lpstr> Послушайте притчу: </vt:lpstr>
      <vt:lpstr> Проанализируем труд каждого строителя: </vt:lpstr>
      <vt:lpstr>Уважаемые коллеги! </vt:lpstr>
      <vt:lpstr>Презентация PowerPoint</vt:lpstr>
      <vt:lpstr> Работодатель обязан обеспечить: </vt:lpstr>
      <vt:lpstr>Презентация PowerPoint</vt:lpstr>
      <vt:lpstr> В соответствии со статьей 214 Трудового кодекса РФ работник обязан:  </vt:lpstr>
      <vt:lpstr> «О состоянии охраны труда в системе образования». </vt:lpstr>
      <vt:lpstr>ВНИМАНИЕ!</vt:lpstr>
      <vt:lpstr>Презентация PowerPoint</vt:lpstr>
      <vt:lpstr>Презентация PowerPoint</vt:lpstr>
      <vt:lpstr>Послушайте пословицы:</vt:lpstr>
      <vt:lpstr>Послушайте пословицы:</vt:lpstr>
      <vt:lpstr>Вывод: </vt:lpstr>
      <vt:lpstr>«Организация работы по охране труда в оу»</vt:lpstr>
      <vt:lpstr>Презентация PowerPoint</vt:lpstr>
      <vt:lpstr>Презентация PowerPoint</vt:lpstr>
      <vt:lpstr>Презентация PowerPoint</vt:lpstr>
      <vt:lpstr> Номенклатура дел по охране труда включает: </vt:lpstr>
      <vt:lpstr> Номенклатура дел по охране труда включает: </vt:lpstr>
      <vt:lpstr> Номенклатура дел по охране труда включает: </vt:lpstr>
      <vt:lpstr>«Положение об охране труда»</vt:lpstr>
      <vt:lpstr>Презентация PowerPoint</vt:lpstr>
      <vt:lpstr>Презентация PowerPoint</vt:lpstr>
      <vt:lpstr> Руководитель образовательного учреждения: </vt:lpstr>
      <vt:lpstr> Руководитель образовательного учреждения: </vt:lpstr>
      <vt:lpstr> Руководитель образовательного учреждения: </vt:lpstr>
      <vt:lpstr> Заместитель директора по хозяйственной работе: </vt:lpstr>
      <vt:lpstr> Заместитель директора по хозяйственной работе: </vt:lpstr>
      <vt:lpstr> Заместитель директора по хозяйственной работе: </vt:lpstr>
      <vt:lpstr>А также:</vt:lpstr>
      <vt:lpstr>Председатель профкома образовательного учреждения:</vt:lpstr>
      <vt:lpstr>Председатель профкома образовательного учреждения:</vt:lpstr>
      <vt:lpstr>В ЦЕЛОМ…</vt:lpstr>
      <vt:lpstr>Уважаемые коллеги!</vt:lpstr>
      <vt:lpstr>ПОСЛОВИЦЫ…</vt:lpstr>
      <vt:lpstr>ОТВЕТЫ…</vt:lpstr>
      <vt:lpstr>ПОСЛОВИЦЫ…</vt:lpstr>
      <vt:lpstr>ОТВЕТЫ…</vt:lpstr>
      <vt:lpstr>Коллеги!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Охрана труда и роль профсоюзной организации в этом вопросе»</dc:title>
  <dc:creator>User</dc:creator>
  <cp:lastModifiedBy>Qwerty</cp:lastModifiedBy>
  <cp:revision>40</cp:revision>
  <dcterms:created xsi:type="dcterms:W3CDTF">2015-04-06T10:31:08Z</dcterms:created>
  <dcterms:modified xsi:type="dcterms:W3CDTF">2018-02-15T08:59:13Z</dcterms:modified>
</cp:coreProperties>
</file>